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2" r:id="rId3"/>
    <p:sldId id="295" r:id="rId4"/>
    <p:sldId id="264" r:id="rId5"/>
    <p:sldId id="276" r:id="rId6"/>
    <p:sldId id="277" r:id="rId7"/>
    <p:sldId id="279" r:id="rId8"/>
    <p:sldId id="280" r:id="rId9"/>
    <p:sldId id="281" r:id="rId10"/>
    <p:sldId id="296" r:id="rId11"/>
    <p:sldId id="285" r:id="rId12"/>
    <p:sldId id="291" r:id="rId13"/>
  </p:sldIdLst>
  <p:sldSz cx="9144000" cy="6858000" type="screen4x3"/>
  <p:notesSz cx="6856413" cy="975042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1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43" d="100"/>
          <a:sy n="43" d="100"/>
        </p:scale>
        <p:origin x="66" y="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8" d="100"/>
          <a:sy n="38" d="100"/>
        </p:scale>
        <p:origin x="-1530" y="-78"/>
      </p:cViewPr>
      <p:guideLst>
        <p:guide orient="horz" pos="3071"/>
        <p:guide pos="21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1126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1126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630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7568BF-700A-4EEF-B752-435EE5CFD2F1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6744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5029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6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96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7CE7D9E-A8DF-41C0-BAB2-81562FB79A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0193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247F51-40D0-4DD5-ABA5-E4E78049DBC0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B6D11-5969-4E95-9651-677A5AA3EF1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5E477-23E4-4C53-A6F9-2A12D67F3CF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DCC0F-4E70-4D8B-9EA1-68F1DC1956F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B41F8-777E-4983-9734-B8C09D92EA1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86038-B978-49B0-9DB8-9AF03AF3369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08C90-A212-48FB-AE05-3FFF20B4AD0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71375-8E63-41D8-A185-9DD79F06C0F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42D0E-F2E4-4619-A123-EB7D4FE8BB2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46DE2-24D9-4F2E-9D55-A41E85841EB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9A8B4-1303-47AB-8E66-E61DC36CC83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D3CE9-707A-45F6-B1FD-E5874FEE02D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7ACAE98-943C-43F9-985A-D330FE391DDF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838200" y="1641574"/>
            <a:ext cx="74676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5400" b="1" dirty="0" smtClean="0"/>
              <a:t>Key legislation for storage &amp; disposal of data and information</a:t>
            </a:r>
            <a:endParaRPr lang="en-A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400" b="1" dirty="0"/>
              <a:t>The Privacy Act 1988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79512" y="1165225"/>
            <a:ext cx="858348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3200" dirty="0" smtClean="0"/>
              <a:t>Direct marketing via email can only be used with the consent of the individual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3200" dirty="0" smtClean="0"/>
              <a:t>Code of practice for credit reporting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3200" dirty="0" smtClean="0"/>
              <a:t>Defines personal information 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3200" dirty="0" smtClean="0"/>
              <a:t>Penalties, fines of up to $340,000 for individuals and $1.7 M for public &amp; private organisations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256109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609600" y="1444525"/>
            <a:ext cx="81534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2800" dirty="0"/>
              <a:t>The act </a:t>
            </a:r>
            <a:r>
              <a:rPr lang="en-AU" sz="2800" dirty="0" smtClean="0"/>
              <a:t>is intended to strengthen the protection of personal information and other data held by Victorian </a:t>
            </a:r>
            <a:r>
              <a:rPr lang="en-AU" sz="2800" dirty="0"/>
              <a:t>g</a:t>
            </a:r>
            <a:r>
              <a:rPr lang="en-AU" sz="2800" dirty="0" smtClean="0"/>
              <a:t>overnment agencies including local </a:t>
            </a:r>
            <a:r>
              <a:rPr lang="en-AU" sz="2800" dirty="0"/>
              <a:t>government bodies </a:t>
            </a:r>
            <a:r>
              <a:rPr lang="en-AU" sz="2800" dirty="0" smtClean="0"/>
              <a:t>and contactors working for the state government.</a:t>
            </a:r>
            <a:endParaRPr lang="en-AU" sz="2800" dirty="0"/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2800" dirty="0" smtClean="0"/>
              <a:t>Scope is similar to Privacy Act, however it has its own set of Information Privacy </a:t>
            </a:r>
            <a:r>
              <a:rPr lang="en-AU" sz="2800" dirty="0" smtClean="0"/>
              <a:t>Principles Created Commissioner for Privacy &amp; Data protection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2800" dirty="0" smtClean="0"/>
              <a:t>Principles involve collection of information, use &amp; disclosure, data quality &amp; security, openness, access &amp; correction, anonymity</a:t>
            </a:r>
            <a:endParaRPr lang="en-AU" sz="2800" dirty="0"/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457200" y="152400"/>
            <a:ext cx="8305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 smtClean="0"/>
              <a:t>Privacy and Data Collection Act </a:t>
            </a:r>
            <a:r>
              <a:rPr lang="en-AU" sz="3600" b="1" dirty="0"/>
              <a:t>(Vic) </a:t>
            </a:r>
            <a:r>
              <a:rPr lang="en-AU" sz="3600" b="1" dirty="0" smtClean="0"/>
              <a:t>2014</a:t>
            </a:r>
            <a:endParaRPr lang="en-A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 autoUpdateAnimBg="0"/>
      <p:bldP spid="3686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609600" y="620688"/>
            <a:ext cx="81534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2800" dirty="0"/>
              <a:t>Victorian Government passed this act with the intention of protecting patients medical </a:t>
            </a:r>
            <a:r>
              <a:rPr lang="en-AU" sz="2800" dirty="0" smtClean="0"/>
              <a:t>information in both the public and private sectors.</a:t>
            </a:r>
            <a:endParaRPr lang="en-AU" sz="2800" dirty="0"/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2800" dirty="0" smtClean="0"/>
              <a:t>Establishes 11 Health Privacy Principles to provide rights to both living &amp; deceased people in Victoria.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dirty="0" smtClean="0"/>
              <a:t>Applies to the collection, use and storage of personal health information.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2800" dirty="0" smtClean="0"/>
              <a:t>Allows </a:t>
            </a:r>
            <a:r>
              <a:rPr lang="en-AU" sz="2800" dirty="0"/>
              <a:t>people to access their own medical info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2800" dirty="0"/>
              <a:t>Protects confidentiality of patients heath care </a:t>
            </a:r>
            <a:r>
              <a:rPr lang="en-AU" sz="2800" dirty="0" smtClean="0"/>
              <a:t>info (except in certain extreme </a:t>
            </a:r>
            <a:r>
              <a:rPr lang="en-AU" sz="2800" dirty="0" smtClean="0"/>
              <a:t>circumstances, an emergency, </a:t>
            </a:r>
            <a:r>
              <a:rPr lang="en-AU" sz="2800" dirty="0" err="1" smtClean="0"/>
              <a:t>eg</a:t>
            </a:r>
            <a:r>
              <a:rPr lang="en-AU" sz="2800" dirty="0" smtClean="0"/>
              <a:t>. Life threatened or serious threat to public health &amp; welfare, research in public interest, investigation </a:t>
            </a:r>
            <a:r>
              <a:rPr lang="en-AU" sz="2800" dirty="0" smtClean="0"/>
              <a:t>of unlawful activity</a:t>
            </a:r>
            <a:r>
              <a:rPr lang="en-AU" sz="2800" dirty="0" smtClean="0"/>
              <a:t> ).</a:t>
            </a:r>
            <a:endParaRPr lang="en-AU" sz="2800" dirty="0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457200" y="152400"/>
            <a:ext cx="830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 smtClean="0"/>
              <a:t>Health </a:t>
            </a:r>
            <a:r>
              <a:rPr lang="en-AU" sz="3600" b="1" dirty="0"/>
              <a:t>Records Act (Vic) 2001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 autoUpdateAnimBg="0"/>
      <p:bldP spid="4403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33400" y="3048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400" b="1" dirty="0"/>
              <a:t>Legal Obligations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077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000" dirty="0" smtClean="0"/>
              <a:t>Over the years a number of pieces of legislation have been introduced by both state and federal governments to govern the collection and use of private information by both government and non-government organisations.</a:t>
            </a:r>
            <a:endParaRPr lang="en-A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33400" y="3048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400" b="1" dirty="0"/>
              <a:t>Legal Obligations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33400" y="1069422"/>
            <a:ext cx="80772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71500" indent="-5715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4000" dirty="0"/>
              <a:t>Organisations have a legal responsibility to ensure that these laws are implemented at the organisational level.</a:t>
            </a:r>
          </a:p>
          <a:p>
            <a:pPr marL="571500" indent="-5715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4000" dirty="0"/>
              <a:t>Organisations also are responsible for making employees and customers aware of their rights under these laws</a:t>
            </a:r>
            <a:r>
              <a:rPr lang="en-AU" sz="4000" dirty="0" smtClean="0">
                <a:solidFill>
                  <a:schemeClr val="bg1"/>
                </a:solidFill>
              </a:rPr>
              <a:t>.</a:t>
            </a:r>
            <a:endParaRPr lang="en-A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38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81000" y="1295400"/>
            <a:ext cx="82296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3600" dirty="0"/>
              <a:t>The rights of individuals or organisations to disallow or restrict the use of information about them.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3600" dirty="0"/>
              <a:t>It has become more important due to the large amounts of personal data now being </a:t>
            </a:r>
            <a:r>
              <a:rPr lang="en-AU" sz="3600" dirty="0" smtClean="0"/>
              <a:t>collected and stored </a:t>
            </a:r>
            <a:r>
              <a:rPr lang="en-AU" sz="3600" dirty="0"/>
              <a:t>which has increased the potential for unauthorised use.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81000" y="381000"/>
            <a:ext cx="8305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/>
              <a:t>Information Privacy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 autoUpdateAnimBg="0"/>
      <p:bldP spid="1229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533400" y="44624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400" b="1" dirty="0"/>
              <a:t>Legislation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33400" y="764704"/>
            <a:ext cx="86106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tabLst>
                <a:tab pos="285750" algn="l"/>
              </a:tabLst>
            </a:pPr>
            <a:r>
              <a:rPr lang="en-AU" sz="3200" dirty="0"/>
              <a:t>Key laws relating to the collection, storage and disposal of information include:</a:t>
            </a:r>
          </a:p>
          <a:p>
            <a:pPr marL="285750" indent="-285750">
              <a:spcBef>
                <a:spcPct val="50000"/>
              </a:spcBef>
              <a:buFontTx/>
              <a:buChar char="•"/>
              <a:tabLst>
                <a:tab pos="285750" algn="l"/>
              </a:tabLst>
            </a:pPr>
            <a:r>
              <a:rPr lang="en-AU" sz="3200" dirty="0"/>
              <a:t>Privacy </a:t>
            </a:r>
            <a:r>
              <a:rPr lang="en-AU" sz="3200" dirty="0"/>
              <a:t>Act </a:t>
            </a:r>
            <a:r>
              <a:rPr lang="en-AU" sz="3200" dirty="0" smtClean="0"/>
              <a:t>1988, amended by Privacy Amendment (Enhancing Privacy protection) Bill 2012, into effect March 2014</a:t>
            </a:r>
            <a:endParaRPr lang="en-AU" sz="3200" dirty="0"/>
          </a:p>
          <a:p>
            <a:pPr marL="285750" indent="-285750">
              <a:spcBef>
                <a:spcPct val="50000"/>
              </a:spcBef>
              <a:buFontTx/>
              <a:buChar char="•"/>
              <a:tabLst>
                <a:tab pos="285750" algn="l"/>
              </a:tabLst>
            </a:pPr>
            <a:r>
              <a:rPr lang="en-AU" sz="3200" dirty="0"/>
              <a:t>Privacy and </a:t>
            </a:r>
            <a:r>
              <a:rPr lang="en-AU" sz="3200" dirty="0"/>
              <a:t>D</a:t>
            </a:r>
            <a:r>
              <a:rPr lang="en-AU" sz="3200" dirty="0"/>
              <a:t>ata </a:t>
            </a:r>
            <a:r>
              <a:rPr lang="en-AU" sz="3200" dirty="0"/>
              <a:t>P</a:t>
            </a:r>
            <a:r>
              <a:rPr lang="en-AU" sz="3200" dirty="0"/>
              <a:t>rotection Act 2014 (Vic</a:t>
            </a:r>
            <a:r>
              <a:rPr lang="en-AU" sz="3200" dirty="0"/>
              <a:t>)</a:t>
            </a:r>
          </a:p>
          <a:p>
            <a:pPr marL="285750" indent="-285750">
              <a:spcBef>
                <a:spcPct val="50000"/>
              </a:spcBef>
              <a:buFontTx/>
              <a:buChar char="•"/>
              <a:tabLst>
                <a:tab pos="285750" algn="l"/>
              </a:tabLst>
            </a:pPr>
            <a:r>
              <a:rPr lang="en-AU" sz="3200" dirty="0"/>
              <a:t>Health Records Act 2001 (Vic</a:t>
            </a:r>
            <a:r>
              <a:rPr lang="en-AU" sz="3200" dirty="0"/>
              <a:t>)</a:t>
            </a: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57200" y="692696"/>
            <a:ext cx="8229600" cy="697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290513" algn="l"/>
              </a:tabLst>
            </a:pPr>
            <a:r>
              <a:rPr lang="en-AU" sz="3600" dirty="0" smtClean="0"/>
              <a:t>Stipulates 13 Australian Privacy Principles that apply to the collecting, handling, accessing, using, disclosing and correcting of personal information.</a:t>
            </a:r>
          </a:p>
          <a:p>
            <a:pPr>
              <a:spcBef>
                <a:spcPct val="50000"/>
              </a:spcBef>
              <a:tabLst>
                <a:tab pos="290513" algn="l"/>
              </a:tabLst>
            </a:pPr>
            <a:r>
              <a:rPr lang="en-AU" sz="3600" dirty="0" smtClean="0"/>
              <a:t>Legislation covers:</a:t>
            </a:r>
          </a:p>
          <a:p>
            <a:pPr marL="571500" indent="-57150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290513" algn="l"/>
              </a:tabLst>
            </a:pPr>
            <a:r>
              <a:rPr lang="en-AU" sz="3600" dirty="0" smtClean="0"/>
              <a:t>Commonwealth Government </a:t>
            </a:r>
            <a:r>
              <a:rPr lang="en-AU" sz="3600" dirty="0" smtClean="0"/>
              <a:t>sector</a:t>
            </a:r>
            <a:endParaRPr lang="en-AU" sz="3600" dirty="0" smtClean="0"/>
          </a:p>
          <a:p>
            <a:pPr marL="571500" indent="-57150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290513" algn="l"/>
              </a:tabLst>
            </a:pPr>
            <a:r>
              <a:rPr lang="en-AU" sz="3600" dirty="0" smtClean="0"/>
              <a:t>private health service providers</a:t>
            </a:r>
          </a:p>
          <a:p>
            <a:pPr marL="571500" indent="-57150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290513" algn="l"/>
              </a:tabLst>
            </a:pPr>
            <a:r>
              <a:rPr lang="en-AU" sz="3600" dirty="0" smtClean="0"/>
              <a:t> </a:t>
            </a:r>
            <a:r>
              <a:rPr lang="en-AU" sz="3600" dirty="0"/>
              <a:t>p</a:t>
            </a:r>
            <a:r>
              <a:rPr lang="en-AU" sz="3600" dirty="0" smtClean="0"/>
              <a:t>rivate sector organisations (turnover &gt; $3m) and those that trade personal information.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endParaRPr lang="en-AU" sz="3600" dirty="0">
              <a:solidFill>
                <a:schemeClr val="bg1"/>
              </a:solidFill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457200" y="-27384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400" b="1" dirty="0"/>
              <a:t>The Privacy Act 1988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 autoUpdateAnimBg="0"/>
      <p:bldP spid="2662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1027"/>
          <p:cNvSpPr txBox="1">
            <a:spLocks noChangeArrowheads="1"/>
          </p:cNvSpPr>
          <p:nvPr/>
        </p:nvSpPr>
        <p:spPr bwMode="auto">
          <a:xfrm>
            <a:off x="457200" y="152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400" b="1" dirty="0"/>
              <a:t>The Privacy Act 1988</a:t>
            </a:r>
          </a:p>
        </p:txBody>
      </p:sp>
      <p:sp>
        <p:nvSpPr>
          <p:cNvPr id="28676" name="Text Box 1028"/>
          <p:cNvSpPr txBox="1">
            <a:spLocks noChangeArrowheads="1"/>
          </p:cNvSpPr>
          <p:nvPr/>
        </p:nvSpPr>
        <p:spPr bwMode="auto">
          <a:xfrm>
            <a:off x="381000" y="1371600"/>
            <a:ext cx="8382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000" dirty="0"/>
              <a:t>Data Collection – it must be collected in a manner that is lawful and those providing the information are informed of its intended 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  <p:bldP spid="2867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400" b="1" dirty="0"/>
              <a:t>The Privacy Act 1988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81000" y="914400"/>
            <a:ext cx="83820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90513" indent="-290513">
              <a:spcBef>
                <a:spcPct val="50000"/>
              </a:spcBef>
              <a:tabLst>
                <a:tab pos="290513" algn="l"/>
              </a:tabLst>
            </a:pPr>
            <a:r>
              <a:rPr lang="en-AU" sz="3200" dirty="0"/>
              <a:t>Data processing, storage &amp; maintenance: 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2800" dirty="0"/>
              <a:t>agencies must ensure the info is accurate, up-to-date and complete.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2800" dirty="0"/>
              <a:t>individuals can access their records and request alterations.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2800" dirty="0"/>
              <a:t>Information that is stored is secure and has access restricted to those who have legitimate purposes.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2800" dirty="0"/>
              <a:t>Information is only kept for a timeframe that is reasonable in the context of the purpose the data was collected for.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400" b="1" dirty="0"/>
              <a:t>The Privacy Act 1988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79512" y="1165225"/>
            <a:ext cx="858348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90513" indent="-290513">
              <a:spcBef>
                <a:spcPct val="50000"/>
              </a:spcBef>
              <a:tabLst>
                <a:tab pos="290513" algn="l"/>
              </a:tabLst>
            </a:pPr>
            <a:r>
              <a:rPr lang="en-AU" sz="3200" dirty="0"/>
              <a:t>Data Use: 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3200" dirty="0"/>
              <a:t>Data can only be used for the purpose it was collected.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3200" dirty="0"/>
              <a:t>Any other use must be accompanied by the consent of the individual it was collected from, unless there is a threat to life or health, or in the enforcement of the </a:t>
            </a:r>
            <a:r>
              <a:rPr lang="en-AU" sz="3200" dirty="0" smtClean="0"/>
              <a:t>law</a:t>
            </a:r>
            <a:endParaRPr lang="en-AU" sz="3200" dirty="0"/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r>
              <a:rPr lang="en-AU" sz="3200" dirty="0" smtClean="0"/>
              <a:t>Act applies to both electronic &amp; manual forms of data gathering</a:t>
            </a:r>
          </a:p>
          <a:p>
            <a:pPr marL="290513" indent="-290513">
              <a:spcBef>
                <a:spcPct val="50000"/>
              </a:spcBef>
              <a:buFontTx/>
              <a:buChar char="•"/>
              <a:tabLst>
                <a:tab pos="290513" algn="l"/>
              </a:tabLst>
            </a:pP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637</Words>
  <Application>Microsoft Office PowerPoint</Application>
  <PresentationFormat>On-screen Show (4:3)</PresentationFormat>
  <Paragraphs>49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DE&amp;T User</dc:creator>
  <cp:lastModifiedBy>Baird, Kelvin G</cp:lastModifiedBy>
  <cp:revision>61</cp:revision>
  <dcterms:created xsi:type="dcterms:W3CDTF">2003-10-09T11:02:40Z</dcterms:created>
  <dcterms:modified xsi:type="dcterms:W3CDTF">2017-07-05T05:48:02Z</dcterms:modified>
</cp:coreProperties>
</file>